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57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90" r:id="rId33"/>
    <p:sldId id="291" r:id="rId34"/>
    <p:sldId id="289" r:id="rId35"/>
    <p:sldId id="292" r:id="rId36"/>
    <p:sldId id="293" r:id="rId37"/>
    <p:sldId id="294" r:id="rId38"/>
    <p:sldId id="295" r:id="rId39"/>
    <p:sldId id="296" r:id="rId40"/>
    <p:sldId id="297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14" y="-9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BC689-2153-4653-9C85-A53D65044087}" type="datetimeFigureOut">
              <a:rPr lang="en-US" smtClean="0"/>
              <a:t>11/16/2013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E17F4-C62E-4AD2-8CC9-D9BF173389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BC689-2153-4653-9C85-A53D65044087}" type="datetimeFigureOut">
              <a:rPr lang="en-US" smtClean="0"/>
              <a:t>11/16/2013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E17F4-C62E-4AD2-8CC9-D9BF173389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BC689-2153-4653-9C85-A53D65044087}" type="datetimeFigureOut">
              <a:rPr lang="en-US" smtClean="0"/>
              <a:t>11/16/2013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E17F4-C62E-4AD2-8CC9-D9BF173389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BC689-2153-4653-9C85-A53D65044087}" type="datetimeFigureOut">
              <a:rPr lang="en-US" smtClean="0"/>
              <a:t>11/16/2013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E17F4-C62E-4AD2-8CC9-D9BF173389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BC689-2153-4653-9C85-A53D65044087}" type="datetimeFigureOut">
              <a:rPr lang="en-US" smtClean="0"/>
              <a:t>11/16/2013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E17F4-C62E-4AD2-8CC9-D9BF173389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BC689-2153-4653-9C85-A53D65044087}" type="datetimeFigureOut">
              <a:rPr lang="en-US" smtClean="0"/>
              <a:t>11/16/2013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E17F4-C62E-4AD2-8CC9-D9BF173389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BC689-2153-4653-9C85-A53D65044087}" type="datetimeFigureOut">
              <a:rPr lang="en-US" smtClean="0"/>
              <a:t>11/16/2013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E17F4-C62E-4AD2-8CC9-D9BF173389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BC689-2153-4653-9C85-A53D65044087}" type="datetimeFigureOut">
              <a:rPr lang="en-US" smtClean="0"/>
              <a:t>11/16/2013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E17F4-C62E-4AD2-8CC9-D9BF173389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BC689-2153-4653-9C85-A53D65044087}" type="datetimeFigureOut">
              <a:rPr lang="en-US" smtClean="0"/>
              <a:t>11/16/2013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E17F4-C62E-4AD2-8CC9-D9BF173389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BC689-2153-4653-9C85-A53D65044087}" type="datetimeFigureOut">
              <a:rPr lang="en-US" smtClean="0"/>
              <a:t>11/16/2013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E17F4-C62E-4AD2-8CC9-D9BF173389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BC689-2153-4653-9C85-A53D65044087}" type="datetimeFigureOut">
              <a:rPr lang="en-US" smtClean="0"/>
              <a:t>11/16/2013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E17F4-C62E-4AD2-8CC9-D9BF173389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ABC689-2153-4653-9C85-A53D65044087}" type="datetimeFigureOut">
              <a:rPr lang="en-US" smtClean="0"/>
              <a:t>11/16/2013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9E17F4-C62E-4AD2-8CC9-D9BF1733890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6" Type="http://schemas.openxmlformats.org/officeDocument/2006/relationships/image" Target="../media/image4.gif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wmf"/><Relationship Id="rId5" Type="http://schemas.openxmlformats.org/officeDocument/2006/relationships/image" Target="../media/image17.wmf"/><Relationship Id="rId4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wmf"/><Relationship Id="rId5" Type="http://schemas.openxmlformats.org/officeDocument/2006/relationships/image" Target="../media/image17.wmf"/><Relationship Id="rId4" Type="http://schemas.openxmlformats.org/officeDocument/2006/relationships/image" Target="../media/image16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7" Type="http://schemas.openxmlformats.org/officeDocument/2006/relationships/image" Target="../media/image28.wmf"/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wmf"/><Relationship Id="rId5" Type="http://schemas.openxmlformats.org/officeDocument/2006/relationships/image" Target="../media/image26.wmf"/><Relationship Id="rId4" Type="http://schemas.openxmlformats.org/officeDocument/2006/relationships/image" Target="../media/image25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7" Type="http://schemas.openxmlformats.org/officeDocument/2006/relationships/image" Target="../media/image28.wmf"/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wmf"/><Relationship Id="rId5" Type="http://schemas.openxmlformats.org/officeDocument/2006/relationships/image" Target="../media/image26.wmf"/><Relationship Id="rId4" Type="http://schemas.openxmlformats.org/officeDocument/2006/relationships/image" Target="../media/image25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35.gif"/><Relationship Id="rId7" Type="http://schemas.openxmlformats.org/officeDocument/2006/relationships/image" Target="../media/image39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gif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35.gif"/><Relationship Id="rId7" Type="http://schemas.openxmlformats.org/officeDocument/2006/relationships/image" Target="../media/image39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gif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35.gif"/><Relationship Id="rId7" Type="http://schemas.openxmlformats.org/officeDocument/2006/relationships/image" Target="../media/image39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gif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35.gif"/><Relationship Id="rId7" Type="http://schemas.openxmlformats.org/officeDocument/2006/relationships/image" Target="../media/image39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gi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5.wmf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5.wmf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MS900069519[1].wav">
            <a:hlinkClick r:id="" action="ppaction://media"/>
          </p:cNvPr>
          <p:cNvPicPr>
            <a:picLocks noRot="1" noChangeAspect="1"/>
          </p:cNvPicPr>
          <p:nvPr>
            <a:wavAudioFile r:embed="rId1" name="MS900069519[1].wav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0" name="MS900069519[1].wav">
            <a:hlinkClick r:id="" action="ppaction://media"/>
          </p:cNvPr>
          <p:cNvPicPr>
            <a:picLocks noRot="1" noChangeAspect="1"/>
          </p:cNvPicPr>
          <p:nvPr>
            <a:wavAudioFile r:embed="rId1" name="MS900069519[1].wav"/>
          </p:nvPr>
        </p:nvPicPr>
        <p:blipFill>
          <a:blip r:embed="rId4" cstate="print"/>
          <a:stretch>
            <a:fillRect/>
          </a:stretch>
        </p:blipFill>
        <p:spPr>
          <a:xfrm>
            <a:off x="4343400" y="3276600"/>
            <a:ext cx="304800" cy="304800"/>
          </a:xfrm>
          <a:prstGeom prst="rect">
            <a:avLst/>
          </a:prstGeom>
        </p:spPr>
      </p:pic>
      <p:pic>
        <p:nvPicPr>
          <p:cNvPr id="4" name="Picture 3" descr="French_food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62000" y="304800"/>
            <a:ext cx="7391400" cy="565442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B050"/>
                </a:solidFill>
              </a:rPr>
              <a:t>Un </a:t>
            </a:r>
            <a:r>
              <a:rPr lang="en-US" b="1" dirty="0" err="1" smtClean="0">
                <a:solidFill>
                  <a:srgbClr val="00B050"/>
                </a:solidFill>
              </a:rPr>
              <a:t>repas</a:t>
            </a:r>
            <a:r>
              <a:rPr lang="en-US" b="1" dirty="0" smtClean="0">
                <a:solidFill>
                  <a:srgbClr val="00B050"/>
                </a:solidFill>
              </a:rPr>
              <a:t> à la </a:t>
            </a:r>
            <a:r>
              <a:rPr lang="en-US" b="1" dirty="0" err="1" smtClean="0">
                <a:solidFill>
                  <a:srgbClr val="00B050"/>
                </a:solidFill>
              </a:rPr>
              <a:t>française</a:t>
            </a:r>
            <a:r>
              <a:rPr lang="en-US" b="1" dirty="0" smtClean="0">
                <a:solidFill>
                  <a:srgbClr val="00B050"/>
                </a:solidFill>
              </a:rPr>
              <a:t/>
            </a:r>
            <a:br>
              <a:rPr lang="en-US" b="1" dirty="0" smtClean="0">
                <a:solidFill>
                  <a:srgbClr val="00B050"/>
                </a:solidFill>
              </a:rPr>
            </a:br>
            <a:r>
              <a:rPr lang="en-US" b="1" dirty="0" err="1" smtClean="0">
                <a:solidFill>
                  <a:srgbClr val="00B050"/>
                </a:solidFill>
              </a:rPr>
              <a:t>Vocab</a:t>
            </a:r>
            <a:r>
              <a:rPr lang="en-US" b="1" dirty="0" smtClean="0">
                <a:solidFill>
                  <a:srgbClr val="00B050"/>
                </a:solidFill>
              </a:rPr>
              <a:t> practice: Les </a:t>
            </a:r>
            <a:r>
              <a:rPr lang="en-US" b="1" dirty="0" err="1" smtClean="0">
                <a:solidFill>
                  <a:srgbClr val="00B050"/>
                </a:solidFill>
              </a:rPr>
              <a:t>repas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err="1" smtClean="0">
                <a:solidFill>
                  <a:srgbClr val="00B050"/>
                </a:solidFill>
              </a:rPr>
              <a:t>Allez</a:t>
            </a:r>
            <a:r>
              <a:rPr lang="en-US" b="1" dirty="0" smtClean="0">
                <a:solidFill>
                  <a:srgbClr val="00B050"/>
                </a:solidFill>
              </a:rPr>
              <a:t>, </a:t>
            </a:r>
            <a:r>
              <a:rPr lang="en-US" b="1" dirty="0" err="1" smtClean="0">
                <a:solidFill>
                  <a:srgbClr val="00B050"/>
                </a:solidFill>
              </a:rPr>
              <a:t>Viens</a:t>
            </a:r>
            <a:r>
              <a:rPr lang="en-US" b="1" dirty="0" smtClean="0">
                <a:solidFill>
                  <a:srgbClr val="00B050"/>
                </a:solidFill>
              </a:rPr>
              <a:t> 2</a:t>
            </a:r>
          </a:p>
          <a:p>
            <a:r>
              <a:rPr lang="en-US" b="1" dirty="0" err="1" smtClean="0">
                <a:solidFill>
                  <a:srgbClr val="00B050"/>
                </a:solidFill>
              </a:rPr>
              <a:t>Chapitre</a:t>
            </a:r>
            <a:r>
              <a:rPr lang="en-US" b="1" dirty="0" smtClean="0">
                <a:solidFill>
                  <a:srgbClr val="00B050"/>
                </a:solidFill>
              </a:rPr>
              <a:t> 3, </a:t>
            </a:r>
            <a:r>
              <a:rPr lang="en-US" b="1" dirty="0" err="1" smtClean="0">
                <a:solidFill>
                  <a:srgbClr val="00B050"/>
                </a:solidFill>
              </a:rPr>
              <a:t>Deuxième</a:t>
            </a:r>
            <a:r>
              <a:rPr lang="en-US" b="1" dirty="0" smtClean="0">
                <a:solidFill>
                  <a:srgbClr val="00B050"/>
                </a:solidFill>
              </a:rPr>
              <a:t> </a:t>
            </a:r>
            <a:r>
              <a:rPr lang="en-US" b="1" dirty="0" err="1" smtClean="0">
                <a:solidFill>
                  <a:srgbClr val="00B050"/>
                </a:solidFill>
              </a:rPr>
              <a:t>Etape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838200" y="6172200"/>
            <a:ext cx="1828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dirty="0">
                <a:latin typeface="Times New Roman" pitchFamily="18" charset="0"/>
              </a:rPr>
              <a:t>Created by:</a:t>
            </a:r>
          </a:p>
        </p:txBody>
      </p:sp>
      <p:pic>
        <p:nvPicPr>
          <p:cNvPr id="7" name="Picture 5" descr="PHYLLI_1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19400" y="6096000"/>
            <a:ext cx="1828800" cy="571500"/>
          </a:xfrm>
          <a:prstGeom prst="rect">
            <a:avLst/>
          </a:prstGeom>
          <a:noFill/>
        </p:spPr>
      </p:pic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4419600" y="6019800"/>
            <a:ext cx="19812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200" b="1" dirty="0" err="1">
                <a:solidFill>
                  <a:schemeClr val="bg1"/>
                </a:solidFill>
                <a:latin typeface="Vladimir Script" pitchFamily="66" charset="0"/>
              </a:rPr>
              <a:t>Dimick</a:t>
            </a:r>
            <a:endParaRPr lang="en-US" sz="3200" b="1" dirty="0">
              <a:solidFill>
                <a:schemeClr val="bg1"/>
              </a:solidFill>
              <a:latin typeface="Vladimir Script" pitchFamily="66" charset="0"/>
            </a:endParaRPr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449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449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</a:t>
            </a:r>
            <a:r>
              <a:rPr lang="en-US" dirty="0" smtClean="0"/>
              <a:t>es  </a:t>
            </a:r>
            <a:r>
              <a:rPr lang="en-US" dirty="0" smtClean="0"/>
              <a:t>croissants et des </a:t>
            </a:r>
            <a:r>
              <a:rPr lang="en-US" dirty="0" err="1" smtClean="0"/>
              <a:t>céréales</a:t>
            </a:r>
            <a:endParaRPr lang="en-US" dirty="0"/>
          </a:p>
        </p:txBody>
      </p:sp>
      <p:pic>
        <p:nvPicPr>
          <p:cNvPr id="4" name="Content Placeholder 3" descr="french_breakfas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r="35044" b="49134"/>
          <a:stretch>
            <a:fillRect/>
          </a:stretch>
        </p:blipFill>
        <p:spPr>
          <a:xfrm>
            <a:off x="457200" y="1676400"/>
            <a:ext cx="3975653" cy="2286000"/>
          </a:xfr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2362200" y="4953000"/>
            <a:ext cx="6400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Content Placeholder 5" descr="cornflakes4001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19600" y="3505200"/>
            <a:ext cx="4442429" cy="2743200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Et </a:t>
            </a:r>
            <a:r>
              <a:rPr lang="en-US" dirty="0" err="1" smtClean="0"/>
              <a:t>comme</a:t>
            </a:r>
            <a:r>
              <a:rPr lang="en-US" dirty="0" smtClean="0"/>
              <a:t> </a:t>
            </a:r>
            <a:r>
              <a:rPr lang="en-US" dirty="0" err="1" smtClean="0"/>
              <a:t>boisson</a:t>
            </a:r>
            <a:r>
              <a:rPr lang="en-US" dirty="0" smtClean="0"/>
              <a:t> </a:t>
            </a:r>
            <a:r>
              <a:rPr lang="en-US" dirty="0" err="1" smtClean="0"/>
              <a:t>froide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362200" y="4953000"/>
            <a:ext cx="6400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" name="Content Placeholder 9" descr="apple_juice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05200" y="1828800"/>
            <a:ext cx="2470598" cy="1887537"/>
          </a:xfrm>
        </p:spPr>
      </p:pic>
      <p:pic>
        <p:nvPicPr>
          <p:cNvPr id="11" name="Picture 10" descr="grapefruit-juice-vitamin-c-l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77000" y="3200400"/>
            <a:ext cx="2288117" cy="1790700"/>
          </a:xfrm>
          <a:prstGeom prst="rect">
            <a:avLst/>
          </a:prstGeom>
        </p:spPr>
      </p:pic>
      <p:pic>
        <p:nvPicPr>
          <p:cNvPr id="12" name="Picture 11" descr="orange-juic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66800" y="2438400"/>
            <a:ext cx="1981200" cy="2968300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8077200" cy="2773362"/>
          </a:xfrm>
        </p:spPr>
        <p:txBody>
          <a:bodyPr>
            <a:normAutofit/>
          </a:bodyPr>
          <a:lstStyle/>
          <a:p>
            <a:r>
              <a:rPr lang="en-US" dirty="0" smtClean="0"/>
              <a:t>Du </a:t>
            </a:r>
            <a:r>
              <a:rPr lang="en-US" dirty="0" smtClean="0"/>
              <a:t>jus </a:t>
            </a:r>
            <a:r>
              <a:rPr lang="en-US" dirty="0" err="1" smtClean="0"/>
              <a:t>d’orange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du jus de </a:t>
            </a:r>
            <a:r>
              <a:rPr lang="en-US" dirty="0" err="1" smtClean="0"/>
              <a:t>pomme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du jus de </a:t>
            </a:r>
            <a:r>
              <a:rPr lang="en-US" dirty="0" err="1" smtClean="0"/>
              <a:t>pamplemousse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362200" y="4953000"/>
            <a:ext cx="6400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" name="Content Placeholder 9" descr="apple_juice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71800" y="3886200"/>
            <a:ext cx="2470598" cy="1887537"/>
          </a:xfrm>
        </p:spPr>
      </p:pic>
      <p:pic>
        <p:nvPicPr>
          <p:cNvPr id="11" name="Picture 10" descr="grapefruit-juice-vitamin-c-l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48400" y="4343400"/>
            <a:ext cx="2288117" cy="1790700"/>
          </a:xfrm>
          <a:prstGeom prst="rect">
            <a:avLst/>
          </a:prstGeom>
        </p:spPr>
      </p:pic>
      <p:pic>
        <p:nvPicPr>
          <p:cNvPr id="12" name="Picture 11" descr="orange-juic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" y="3048000"/>
            <a:ext cx="1981200" cy="2968300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midi, on </a:t>
            </a:r>
            <a:r>
              <a:rPr lang="en-US" dirty="0" err="1" smtClean="0"/>
              <a:t>prend</a:t>
            </a:r>
            <a:r>
              <a:rPr lang="en-US" dirty="0" smtClean="0"/>
              <a:t>….</a:t>
            </a:r>
            <a:endParaRPr lang="en-US" dirty="0"/>
          </a:p>
        </p:txBody>
      </p:sp>
      <p:pic>
        <p:nvPicPr>
          <p:cNvPr id="6" name="Content Placeholder 5" descr="French_foo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52600" y="1600200"/>
            <a:ext cx="5638800" cy="4313682"/>
          </a:xfr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4648200" y="5410200"/>
            <a:ext cx="4114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</a:t>
            </a:r>
            <a:r>
              <a:rPr lang="en-US" dirty="0" err="1" smtClean="0"/>
              <a:t>déjeuner</a:t>
            </a:r>
            <a:endParaRPr lang="en-US" dirty="0"/>
          </a:p>
        </p:txBody>
      </p:sp>
      <p:pic>
        <p:nvPicPr>
          <p:cNvPr id="6" name="Content Placeholder 5" descr="French_foo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52600" y="1219200"/>
            <a:ext cx="5638800" cy="4313682"/>
          </a:xfr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4648200" y="5410200"/>
            <a:ext cx="4114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4400" y="457200"/>
            <a:ext cx="3962400" cy="1295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On commence avec….</a:t>
            </a:r>
            <a:endParaRPr lang="en-US" dirty="0"/>
          </a:p>
        </p:txBody>
      </p:sp>
      <p:pic>
        <p:nvPicPr>
          <p:cNvPr id="9" name="Picture 3" descr="carottesrapees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2200" y="2057400"/>
            <a:ext cx="2388745" cy="1942846"/>
          </a:xfrm>
          <a:prstGeom prst="rect">
            <a:avLst/>
          </a:prstGeom>
          <a:noFill/>
        </p:spPr>
      </p:pic>
      <p:pic>
        <p:nvPicPr>
          <p:cNvPr id="8" name="Picture 3" descr="Foie-Gras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533400"/>
            <a:ext cx="3613150" cy="2711450"/>
          </a:xfrm>
          <a:prstGeom prst="rect">
            <a:avLst/>
          </a:prstGeom>
          <a:noFill/>
        </p:spPr>
      </p:pic>
      <p:pic>
        <p:nvPicPr>
          <p:cNvPr id="11" name="Picture 10" descr="saucisson.jpg"/>
          <p:cNvPicPr>
            <a:picLocks noChangeAspect="1"/>
          </p:cNvPicPr>
          <p:nvPr/>
        </p:nvPicPr>
        <p:blipFill>
          <a:blip r:embed="rId4" cstate="print"/>
          <a:srcRect t="17308" b="16346"/>
          <a:stretch>
            <a:fillRect/>
          </a:stretch>
        </p:blipFill>
        <p:spPr>
          <a:xfrm>
            <a:off x="228600" y="4114800"/>
            <a:ext cx="3560417" cy="2362200"/>
          </a:xfrm>
          <a:prstGeom prst="rect">
            <a:avLst/>
          </a:prstGeom>
        </p:spPr>
      </p:pic>
      <p:pic>
        <p:nvPicPr>
          <p:cNvPr id="12" name="Picture 11" descr="french-onion-ck-1011280-l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343400" y="4191000"/>
            <a:ext cx="2209800" cy="2209800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62600" y="274638"/>
            <a:ext cx="3124200" cy="1143000"/>
          </a:xfrm>
        </p:spPr>
        <p:txBody>
          <a:bodyPr/>
          <a:lstStyle/>
          <a:p>
            <a:r>
              <a:rPr lang="en-US" dirty="0" err="1" smtClean="0"/>
              <a:t>L’entrée</a:t>
            </a:r>
            <a:endParaRPr lang="en-US" dirty="0"/>
          </a:p>
        </p:txBody>
      </p:sp>
      <p:pic>
        <p:nvPicPr>
          <p:cNvPr id="9" name="Picture 3" descr="carottesrapees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1295400"/>
            <a:ext cx="2388745" cy="1942846"/>
          </a:xfrm>
          <a:prstGeom prst="rect">
            <a:avLst/>
          </a:prstGeom>
          <a:noFill/>
        </p:spPr>
      </p:pic>
      <p:pic>
        <p:nvPicPr>
          <p:cNvPr id="8" name="Picture 3" descr="Foie-Gras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533400"/>
            <a:ext cx="3613150" cy="2711450"/>
          </a:xfrm>
          <a:prstGeom prst="rect">
            <a:avLst/>
          </a:prstGeom>
          <a:noFill/>
        </p:spPr>
      </p:pic>
      <p:pic>
        <p:nvPicPr>
          <p:cNvPr id="11" name="Picture 10" descr="saucisson.jpg"/>
          <p:cNvPicPr>
            <a:picLocks noChangeAspect="1"/>
          </p:cNvPicPr>
          <p:nvPr/>
        </p:nvPicPr>
        <p:blipFill>
          <a:blip r:embed="rId4" cstate="print"/>
          <a:srcRect t="17308" b="16346"/>
          <a:stretch>
            <a:fillRect/>
          </a:stretch>
        </p:blipFill>
        <p:spPr>
          <a:xfrm>
            <a:off x="1371600" y="3429000"/>
            <a:ext cx="3560417" cy="2362200"/>
          </a:xfrm>
          <a:prstGeom prst="rect">
            <a:avLst/>
          </a:prstGeom>
        </p:spPr>
      </p:pic>
      <p:pic>
        <p:nvPicPr>
          <p:cNvPr id="12" name="Picture 11" descr="french-onion-ck-1011280-l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410200" y="3352800"/>
            <a:ext cx="2209800" cy="2209800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62600" y="274638"/>
            <a:ext cx="31242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Par </a:t>
            </a:r>
            <a:r>
              <a:rPr lang="en-US" dirty="0" err="1" smtClean="0"/>
              <a:t>exemple</a:t>
            </a:r>
            <a:r>
              <a:rPr lang="en-US" dirty="0" smtClean="0"/>
              <a:t>…..</a:t>
            </a:r>
            <a:endParaRPr lang="en-US" dirty="0"/>
          </a:p>
        </p:txBody>
      </p:sp>
      <p:pic>
        <p:nvPicPr>
          <p:cNvPr id="8" name="Picture 3" descr="Foie-Gras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762000"/>
            <a:ext cx="3613150" cy="2711450"/>
          </a:xfrm>
          <a:prstGeom prst="rect">
            <a:avLst/>
          </a:prstGeom>
          <a:noFill/>
        </p:spPr>
      </p:pic>
      <p:pic>
        <p:nvPicPr>
          <p:cNvPr id="11" name="Picture 10" descr="saucisson.jpg"/>
          <p:cNvPicPr>
            <a:picLocks noChangeAspect="1"/>
          </p:cNvPicPr>
          <p:nvPr/>
        </p:nvPicPr>
        <p:blipFill>
          <a:blip r:embed="rId3" cstate="print"/>
          <a:srcRect t="17308" b="16346"/>
          <a:stretch>
            <a:fillRect/>
          </a:stretch>
        </p:blipFill>
        <p:spPr>
          <a:xfrm>
            <a:off x="228600" y="4191000"/>
            <a:ext cx="3560417" cy="2362200"/>
          </a:xfrm>
          <a:prstGeom prst="rect">
            <a:avLst/>
          </a:prstGeom>
        </p:spPr>
      </p:pic>
      <p:pic>
        <p:nvPicPr>
          <p:cNvPr id="12" name="Picture 11" descr="french-onion-ck-1011280-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8200" y="4343400"/>
            <a:ext cx="2209800" cy="2209800"/>
          </a:xfrm>
          <a:prstGeom prst="rect">
            <a:avLst/>
          </a:prstGeom>
        </p:spPr>
      </p:pic>
      <p:pic>
        <p:nvPicPr>
          <p:cNvPr id="1026" name="Picture 2" descr="C:\Users\Phyllis\AppData\Local\Microsoft\Windows\Temporary Internet Files\Content.IE5\UH9487T3\MC900441872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24400" y="1676400"/>
            <a:ext cx="1917700" cy="1689100"/>
          </a:xfrm>
          <a:prstGeom prst="rect">
            <a:avLst/>
          </a:prstGeom>
          <a:noFill/>
        </p:spPr>
      </p:pic>
      <p:pic>
        <p:nvPicPr>
          <p:cNvPr id="1027" name="Picture 3" descr="C:\Users\Phyllis\AppData\Local\Microsoft\Windows\Temporary Internet Files\Content.IE5\X4LDVMWH\MC900391446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05600" y="2514600"/>
            <a:ext cx="1824228" cy="1517904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6800" y="228600"/>
            <a:ext cx="4038600" cy="30781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Du pâté, </a:t>
            </a:r>
            <a:br>
              <a:rPr lang="en-US" dirty="0" smtClean="0"/>
            </a:br>
            <a:r>
              <a:rPr lang="en-US" dirty="0" smtClean="0"/>
              <a:t>des crudités, </a:t>
            </a:r>
            <a:br>
              <a:rPr lang="en-US" dirty="0" smtClean="0"/>
            </a:br>
            <a:r>
              <a:rPr lang="en-US" dirty="0" smtClean="0"/>
              <a:t>des escargots, </a:t>
            </a:r>
            <a:br>
              <a:rPr lang="en-US" dirty="0" smtClean="0"/>
            </a:br>
            <a:r>
              <a:rPr lang="en-US" dirty="0" smtClean="0"/>
              <a:t>du </a:t>
            </a:r>
            <a:r>
              <a:rPr lang="en-US" dirty="0" err="1" smtClean="0"/>
              <a:t>saucisson</a:t>
            </a:r>
            <a:r>
              <a:rPr lang="en-US" dirty="0" smtClean="0"/>
              <a:t>, </a:t>
            </a:r>
            <a:br>
              <a:rPr lang="en-US" dirty="0" smtClean="0"/>
            </a:br>
            <a:r>
              <a:rPr lang="en-US" dirty="0" smtClean="0"/>
              <a:t>de la </a:t>
            </a:r>
            <a:r>
              <a:rPr lang="en-US" dirty="0" err="1" smtClean="0"/>
              <a:t>soupe</a:t>
            </a:r>
            <a:endParaRPr lang="en-US" dirty="0"/>
          </a:p>
        </p:txBody>
      </p:sp>
      <p:pic>
        <p:nvPicPr>
          <p:cNvPr id="8" name="Picture 3" descr="Foie-Gras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457200"/>
            <a:ext cx="2393950" cy="1796514"/>
          </a:xfrm>
          <a:prstGeom prst="rect">
            <a:avLst/>
          </a:prstGeom>
          <a:noFill/>
        </p:spPr>
      </p:pic>
      <p:pic>
        <p:nvPicPr>
          <p:cNvPr id="11" name="Picture 10" descr="saucisson.jpg"/>
          <p:cNvPicPr>
            <a:picLocks noChangeAspect="1"/>
          </p:cNvPicPr>
          <p:nvPr/>
        </p:nvPicPr>
        <p:blipFill>
          <a:blip r:embed="rId3" cstate="print"/>
          <a:srcRect t="17308" b="16346"/>
          <a:stretch>
            <a:fillRect/>
          </a:stretch>
        </p:blipFill>
        <p:spPr>
          <a:xfrm>
            <a:off x="228600" y="4191000"/>
            <a:ext cx="3560417" cy="2362200"/>
          </a:xfrm>
          <a:prstGeom prst="rect">
            <a:avLst/>
          </a:prstGeom>
        </p:spPr>
      </p:pic>
      <p:pic>
        <p:nvPicPr>
          <p:cNvPr id="12" name="Picture 11" descr="french-onion-ck-1011280-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62400" y="4191000"/>
            <a:ext cx="2209800" cy="2209800"/>
          </a:xfrm>
          <a:prstGeom prst="rect">
            <a:avLst/>
          </a:prstGeom>
        </p:spPr>
      </p:pic>
      <p:pic>
        <p:nvPicPr>
          <p:cNvPr id="1026" name="Picture 2" descr="C:\Users\Phyllis\AppData\Local\Microsoft\Windows\Temporary Internet Files\Content.IE5\UH9487T3\MC900441872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0" y="1219200"/>
            <a:ext cx="1917700" cy="1689100"/>
          </a:xfrm>
          <a:prstGeom prst="rect">
            <a:avLst/>
          </a:prstGeom>
          <a:noFill/>
        </p:spPr>
      </p:pic>
      <p:pic>
        <p:nvPicPr>
          <p:cNvPr id="1027" name="Picture 3" descr="C:\Users\Phyllis\AppData\Local\Microsoft\Windows\Temporary Internet Files\Content.IE5\X4LDVMWH\MC900391446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00200" y="2514600"/>
            <a:ext cx="1824228" cy="1517904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Et après </a:t>
            </a:r>
            <a:r>
              <a:rPr lang="en-US" dirty="0" err="1" smtClean="0"/>
              <a:t>l’entrée</a:t>
            </a:r>
            <a:r>
              <a:rPr lang="en-US" dirty="0" smtClean="0"/>
              <a:t>, ……</a:t>
            </a:r>
            <a:endParaRPr lang="en-US" dirty="0"/>
          </a:p>
        </p:txBody>
      </p:sp>
      <p:pic>
        <p:nvPicPr>
          <p:cNvPr id="5" name="Picture 2" descr="platsprincipaux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1371600"/>
            <a:ext cx="4953000" cy="4301896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7772400" cy="1362075"/>
          </a:xfrm>
        </p:spPr>
        <p:txBody>
          <a:bodyPr/>
          <a:lstStyle/>
          <a:p>
            <a:pPr algn="ctr"/>
            <a:r>
              <a:rPr lang="en-US" dirty="0" smtClean="0"/>
              <a:t>Les </a:t>
            </a:r>
            <a:r>
              <a:rPr lang="en-US" dirty="0" err="1" smtClean="0"/>
              <a:t>repas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plat principal</a:t>
            </a:r>
            <a:endParaRPr lang="en-US" dirty="0"/>
          </a:p>
        </p:txBody>
      </p:sp>
      <p:pic>
        <p:nvPicPr>
          <p:cNvPr id="5" name="Picture 2" descr="platsprincipaux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1371600"/>
            <a:ext cx="4953000" cy="4301896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</p:spPr>
        <p:txBody>
          <a:bodyPr/>
          <a:lstStyle/>
          <a:p>
            <a:r>
              <a:rPr lang="en-US" dirty="0" smtClean="0"/>
              <a:t>Le plat principal </a:t>
            </a:r>
            <a:r>
              <a:rPr lang="en-US" dirty="0" err="1" smtClean="0"/>
              <a:t>consiste</a:t>
            </a:r>
            <a:r>
              <a:rPr lang="en-US" dirty="0" smtClean="0"/>
              <a:t> de….</a:t>
            </a:r>
            <a:endParaRPr lang="en-US" dirty="0"/>
          </a:p>
        </p:txBody>
      </p:sp>
      <p:pic>
        <p:nvPicPr>
          <p:cNvPr id="2050" name="Picture 2" descr="C:\Users\Phyllis\AppData\Local\Microsoft\Windows\Temporary Internet Files\Content.IE5\X4LDVMWH\MC90003034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828800"/>
            <a:ext cx="4792847" cy="2514600"/>
          </a:xfrm>
          <a:prstGeom prst="rect">
            <a:avLst/>
          </a:prstGeom>
          <a:noFill/>
        </p:spPr>
      </p:pic>
      <p:pic>
        <p:nvPicPr>
          <p:cNvPr id="2051" name="Picture 3" descr="C:\Users\Phyllis\AppData\Local\Microsoft\Windows\Temporary Internet Files\Content.IE5\1YT0E33H\MC90041302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4267200"/>
            <a:ext cx="1981200" cy="2103422"/>
          </a:xfrm>
          <a:prstGeom prst="rect">
            <a:avLst/>
          </a:prstGeom>
          <a:noFill/>
        </p:spPr>
      </p:pic>
      <p:pic>
        <p:nvPicPr>
          <p:cNvPr id="2052" name="Picture 4" descr="C:\Users\Phyllis\AppData\Local\Microsoft\Windows\Temporary Internet Files\Content.IE5\UH9487T3\MC90043978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0" y="1524000"/>
            <a:ext cx="3048000" cy="3048000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</p:spPr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viande</a:t>
            </a:r>
            <a:r>
              <a:rPr lang="en-US" dirty="0" smtClean="0"/>
              <a:t>, la </a:t>
            </a:r>
            <a:r>
              <a:rPr lang="en-US" dirty="0" err="1" smtClean="0"/>
              <a:t>volaille</a:t>
            </a:r>
            <a:r>
              <a:rPr lang="en-US" dirty="0" smtClean="0"/>
              <a:t> </a:t>
            </a:r>
            <a:r>
              <a:rPr lang="en-US" dirty="0" err="1" smtClean="0"/>
              <a:t>ou</a:t>
            </a:r>
            <a:r>
              <a:rPr lang="en-US" dirty="0" smtClean="0"/>
              <a:t> le </a:t>
            </a:r>
            <a:r>
              <a:rPr lang="en-US" dirty="0" err="1" smtClean="0"/>
              <a:t>poisson</a:t>
            </a:r>
            <a:endParaRPr lang="en-US" dirty="0"/>
          </a:p>
        </p:txBody>
      </p:sp>
      <p:pic>
        <p:nvPicPr>
          <p:cNvPr id="2050" name="Picture 2" descr="C:\Users\Phyllis\AppData\Local\Microsoft\Windows\Temporary Internet Files\Content.IE5\X4LDVMWH\MC90003034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828800"/>
            <a:ext cx="4792847" cy="2514600"/>
          </a:xfrm>
          <a:prstGeom prst="rect">
            <a:avLst/>
          </a:prstGeom>
          <a:noFill/>
        </p:spPr>
      </p:pic>
      <p:pic>
        <p:nvPicPr>
          <p:cNvPr id="2051" name="Picture 3" descr="C:\Users\Phyllis\AppData\Local\Microsoft\Windows\Temporary Internet Files\Content.IE5\1YT0E33H\MC90041302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4267200"/>
            <a:ext cx="1981200" cy="2103422"/>
          </a:xfrm>
          <a:prstGeom prst="rect">
            <a:avLst/>
          </a:prstGeom>
          <a:noFill/>
        </p:spPr>
      </p:pic>
      <p:pic>
        <p:nvPicPr>
          <p:cNvPr id="2052" name="Picture 4" descr="C:\Users\Phyllis\AppData\Local\Microsoft\Windows\Temporary Internet Files\Content.IE5\UH9487T3\MC90043978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0" y="1524000"/>
            <a:ext cx="3048000" cy="3048000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Avec….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724400" y="5562600"/>
            <a:ext cx="4114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074" name="Picture 2" descr="C:\Users\Phyllis\AppData\Local\Microsoft\Windows\Temporary Internet Files\Content.IE5\1YT0E33H\MC900237635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990600"/>
            <a:ext cx="2577974" cy="3437299"/>
          </a:xfrm>
          <a:prstGeom prst="rect">
            <a:avLst/>
          </a:prstGeom>
          <a:noFill/>
        </p:spPr>
      </p:pic>
      <p:pic>
        <p:nvPicPr>
          <p:cNvPr id="3076" name="Picture 4" descr="C:\Users\Phyllis\AppData\Local\Microsoft\Windows\Temporary Internet Files\Content.IE5\X4LDVMWH\MC90023187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1219200"/>
            <a:ext cx="3200400" cy="3614499"/>
          </a:xfrm>
          <a:prstGeom prst="rect">
            <a:avLst/>
          </a:prstGeom>
          <a:noFill/>
        </p:spPr>
      </p:pic>
      <p:pic>
        <p:nvPicPr>
          <p:cNvPr id="3077" name="Picture 5" descr="C:\Users\Phyllis\AppData\Local\Microsoft\Windows\Temporary Internet Files\Content.IE5\81EWQ513\MC900215371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91000" y="3886200"/>
            <a:ext cx="1478733" cy="2525917"/>
          </a:xfrm>
          <a:prstGeom prst="rect">
            <a:avLst/>
          </a:prstGeom>
          <a:noFill/>
        </p:spPr>
      </p:pic>
      <p:pic>
        <p:nvPicPr>
          <p:cNvPr id="3078" name="Picture 6" descr="C:\Users\Phyllis\AppData\Local\Microsoft\Windows\Temporary Internet Files\Content.IE5\X4LDVMWH\MC900331257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00" y="4495800"/>
            <a:ext cx="1813711" cy="1788059"/>
          </a:xfrm>
          <a:prstGeom prst="rect">
            <a:avLst/>
          </a:prstGeom>
          <a:noFill/>
        </p:spPr>
      </p:pic>
      <p:pic>
        <p:nvPicPr>
          <p:cNvPr id="3079" name="Picture 7" descr="C:\Users\Phyllis\AppData\Local\Microsoft\Windows\Temporary Internet Files\Content.IE5\UH9487T3\MC900142115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81800" y="1916582"/>
            <a:ext cx="1526134" cy="4941418"/>
          </a:xfrm>
          <a:prstGeom prst="rect">
            <a:avLst/>
          </a:prstGeom>
          <a:noFill/>
        </p:spPr>
      </p:pic>
      <p:pic>
        <p:nvPicPr>
          <p:cNvPr id="3080" name="Picture 8" descr="C:\Users\Phyllis\AppData\Local\Microsoft\Windows\Temporary Internet Files\Content.IE5\X4LDVMWH\MC900335752[1]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90600" y="3581400"/>
            <a:ext cx="3618368" cy="2456507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 </a:t>
            </a:r>
            <a:r>
              <a:rPr lang="en-US" dirty="0" err="1" smtClean="0"/>
              <a:t>légumes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724400" y="5562600"/>
            <a:ext cx="4114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074" name="Picture 2" descr="C:\Users\Phyllis\AppData\Local\Microsoft\Windows\Temporary Internet Files\Content.IE5\1YT0E33H\MC900237635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990600"/>
            <a:ext cx="2577974" cy="3437299"/>
          </a:xfrm>
          <a:prstGeom prst="rect">
            <a:avLst/>
          </a:prstGeom>
          <a:noFill/>
        </p:spPr>
      </p:pic>
      <p:pic>
        <p:nvPicPr>
          <p:cNvPr id="3076" name="Picture 4" descr="C:\Users\Phyllis\AppData\Local\Microsoft\Windows\Temporary Internet Files\Content.IE5\X4LDVMWH\MC90023187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1219200"/>
            <a:ext cx="3200400" cy="3614499"/>
          </a:xfrm>
          <a:prstGeom prst="rect">
            <a:avLst/>
          </a:prstGeom>
          <a:noFill/>
        </p:spPr>
      </p:pic>
      <p:pic>
        <p:nvPicPr>
          <p:cNvPr id="3077" name="Picture 5" descr="C:\Users\Phyllis\AppData\Local\Microsoft\Windows\Temporary Internet Files\Content.IE5\81EWQ513\MC900215371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14800" y="3886200"/>
            <a:ext cx="1478733" cy="2525917"/>
          </a:xfrm>
          <a:prstGeom prst="rect">
            <a:avLst/>
          </a:prstGeom>
          <a:noFill/>
        </p:spPr>
      </p:pic>
      <p:pic>
        <p:nvPicPr>
          <p:cNvPr id="3078" name="Picture 6" descr="C:\Users\Phyllis\AppData\Local\Microsoft\Windows\Temporary Internet Files\Content.IE5\X4LDVMWH\MC900331257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00" y="4495800"/>
            <a:ext cx="1813711" cy="1788059"/>
          </a:xfrm>
          <a:prstGeom prst="rect">
            <a:avLst/>
          </a:prstGeom>
          <a:noFill/>
        </p:spPr>
      </p:pic>
      <p:pic>
        <p:nvPicPr>
          <p:cNvPr id="3079" name="Picture 7" descr="C:\Users\Phyllis\AppData\Local\Microsoft\Windows\Temporary Internet Files\Content.IE5\UH9487T3\MC900142115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86600" y="1447800"/>
            <a:ext cx="1526134" cy="4941418"/>
          </a:xfrm>
          <a:prstGeom prst="rect">
            <a:avLst/>
          </a:prstGeom>
          <a:noFill/>
        </p:spPr>
      </p:pic>
      <p:pic>
        <p:nvPicPr>
          <p:cNvPr id="3080" name="Picture 8" descr="C:\Users\Phyllis\AppData\Local\Microsoft\Windows\Temporary Internet Files\Content.IE5\X4LDVMWH\MC900335752[1]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9600" y="3886200"/>
            <a:ext cx="3618368" cy="2456507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Et après le plat principal, </a:t>
            </a:r>
            <a:r>
              <a:rPr lang="en-US" dirty="0" err="1" smtClean="0"/>
              <a:t>possiblement</a:t>
            </a:r>
            <a:r>
              <a:rPr lang="en-US" dirty="0" smtClean="0"/>
              <a:t>…..</a:t>
            </a:r>
            <a:endParaRPr lang="en-US" dirty="0"/>
          </a:p>
        </p:txBody>
      </p:sp>
      <p:pic>
        <p:nvPicPr>
          <p:cNvPr id="6" name="Picture 3" descr="sala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676400"/>
            <a:ext cx="2209800" cy="1401763"/>
          </a:xfrm>
          <a:prstGeom prst="rect">
            <a:avLst/>
          </a:prstGeom>
          <a:noFill/>
        </p:spPr>
      </p:pic>
      <p:pic>
        <p:nvPicPr>
          <p:cNvPr id="8" name="Picture 4" descr="saladevert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2514600"/>
            <a:ext cx="3059113" cy="2649538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salade</a:t>
            </a:r>
            <a:r>
              <a:rPr lang="en-US" dirty="0" smtClean="0"/>
              <a:t> </a:t>
            </a:r>
            <a:r>
              <a:rPr lang="en-US" dirty="0" err="1" smtClean="0"/>
              <a:t>verte</a:t>
            </a:r>
            <a:endParaRPr lang="en-US" dirty="0"/>
          </a:p>
        </p:txBody>
      </p:sp>
      <p:pic>
        <p:nvPicPr>
          <p:cNvPr id="6" name="Picture 3" descr="sala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676400"/>
            <a:ext cx="2209800" cy="1401763"/>
          </a:xfrm>
          <a:prstGeom prst="rect">
            <a:avLst/>
          </a:prstGeom>
          <a:noFill/>
        </p:spPr>
      </p:pic>
      <p:pic>
        <p:nvPicPr>
          <p:cNvPr id="8" name="Picture 4" descr="saladevert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2514600"/>
            <a:ext cx="3059113" cy="2649538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Finalement</a:t>
            </a:r>
            <a:r>
              <a:rPr lang="en-US" dirty="0" smtClean="0"/>
              <a:t>, </a:t>
            </a:r>
            <a:r>
              <a:rPr lang="en-US" dirty="0" err="1" smtClean="0"/>
              <a:t>c’est</a:t>
            </a:r>
            <a:r>
              <a:rPr lang="en-US" dirty="0" smtClean="0"/>
              <a:t> le moment pour…..</a:t>
            </a:r>
            <a:endParaRPr lang="en-US" dirty="0"/>
          </a:p>
        </p:txBody>
      </p:sp>
      <p:pic>
        <p:nvPicPr>
          <p:cNvPr id="9" name="Picture 8" descr="poire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90600" y="1905000"/>
            <a:ext cx="3350397" cy="3276600"/>
          </a:xfrm>
          <a:prstGeom prst="rect">
            <a:avLst/>
          </a:prstGeom>
        </p:spPr>
      </p:pic>
      <p:pic>
        <p:nvPicPr>
          <p:cNvPr id="10" name="Picture 5" descr="a_Tarte_aux_Fruit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2057400"/>
            <a:ext cx="4437530" cy="3429000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dessert</a:t>
            </a:r>
            <a:endParaRPr lang="en-US" dirty="0"/>
          </a:p>
        </p:txBody>
      </p:sp>
      <p:pic>
        <p:nvPicPr>
          <p:cNvPr id="9" name="Picture 8" descr="poire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1676400"/>
            <a:ext cx="3350397" cy="3276600"/>
          </a:xfrm>
          <a:prstGeom prst="rect">
            <a:avLst/>
          </a:prstGeom>
        </p:spPr>
      </p:pic>
      <p:pic>
        <p:nvPicPr>
          <p:cNvPr id="10" name="Picture 5" descr="a_Tarte_aux_Fruit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2209800"/>
            <a:ext cx="4437530" cy="3429000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</a:t>
            </a:r>
            <a:r>
              <a:rPr lang="en-US" dirty="0" smtClean="0"/>
              <a:t>dessert </a:t>
            </a:r>
            <a:r>
              <a:rPr lang="en-US" dirty="0" err="1" smtClean="0"/>
              <a:t>typique</a:t>
            </a:r>
            <a:r>
              <a:rPr lang="en-US" dirty="0" smtClean="0"/>
              <a:t>, </a:t>
            </a:r>
            <a:r>
              <a:rPr lang="en-US" dirty="0" err="1" smtClean="0"/>
              <a:t>c’est</a:t>
            </a:r>
            <a:r>
              <a:rPr lang="en-US" dirty="0" smtClean="0"/>
              <a:t>….</a:t>
            </a:r>
            <a:endParaRPr lang="en-US" dirty="0"/>
          </a:p>
        </p:txBody>
      </p:sp>
      <p:pic>
        <p:nvPicPr>
          <p:cNvPr id="4098" name="Picture 2" descr="C:\Users\Phyllis\AppData\Local\Microsoft\Windows\Temporary Internet Files\Content.IE5\X4LDVMWH\MC90023447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2133600"/>
            <a:ext cx="4191000" cy="3675271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</a:t>
            </a:r>
            <a:r>
              <a:rPr lang="en-US" dirty="0" err="1" smtClean="0"/>
              <a:t>ma</a:t>
            </a:r>
            <a:r>
              <a:rPr lang="en-US" dirty="0" err="1" smtClean="0"/>
              <a:t>tin</a:t>
            </a:r>
            <a:r>
              <a:rPr lang="en-US" dirty="0" smtClean="0"/>
              <a:t>, on </a:t>
            </a:r>
            <a:r>
              <a:rPr lang="en-US" dirty="0" err="1" smtClean="0"/>
              <a:t>prend</a:t>
            </a:r>
            <a:r>
              <a:rPr lang="en-US" dirty="0" smtClean="0"/>
              <a:t>…</a:t>
            </a:r>
            <a:endParaRPr lang="en-US" dirty="0"/>
          </a:p>
        </p:txBody>
      </p:sp>
      <p:pic>
        <p:nvPicPr>
          <p:cNvPr id="4" name="Content Placeholder 3" descr="french_breakfas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62200" y="1676400"/>
            <a:ext cx="4358521" cy="3200400"/>
          </a:xfr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4648200" y="4953000"/>
            <a:ext cx="4114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 fruit</a:t>
            </a:r>
            <a:endParaRPr lang="en-US" dirty="0"/>
          </a:p>
        </p:txBody>
      </p:sp>
      <p:pic>
        <p:nvPicPr>
          <p:cNvPr id="4098" name="Picture 2" descr="C:\Users\Phyllis\AppData\Local\Microsoft\Windows\Temporary Internet Files\Content.IE5\X4LDVMWH\MC90023447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2133600"/>
            <a:ext cx="4191000" cy="3675271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1" name="Picture 3" descr="cheeseplat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1981200"/>
            <a:ext cx="4495800" cy="4495800"/>
          </a:xfrm>
          <a:prstGeom prst="rect">
            <a:avLst/>
          </a:prstGeom>
          <a:noFill/>
        </p:spPr>
      </p:pic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8100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 err="1" smtClean="0"/>
              <a:t>quelquefois</a:t>
            </a:r>
            <a:r>
              <a:rPr lang="en-US" dirty="0" smtClean="0"/>
              <a:t>, on a ….</a:t>
            </a:r>
            <a:endParaRPr lang="en-US" dirty="0"/>
          </a:p>
        </p:txBody>
      </p:sp>
      <p:pic>
        <p:nvPicPr>
          <p:cNvPr id="27652" name="Picture 4" descr="mouse_drinking_wine_cheese_lg_clr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2057400"/>
            <a:ext cx="1238250" cy="1485900"/>
          </a:xfrm>
          <a:prstGeom prst="rect">
            <a:avLst/>
          </a:prstGeom>
          <a:noFill/>
        </p:spPr>
      </p:pic>
      <p:pic>
        <p:nvPicPr>
          <p:cNvPr id="27653" name="Picture 5" descr="supermouse_lifting_cheese_lg_clr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0" y="2590800"/>
            <a:ext cx="933450" cy="1362075"/>
          </a:xfrm>
          <a:prstGeom prst="rect">
            <a:avLst/>
          </a:prstGeom>
          <a:noFill/>
        </p:spPr>
      </p:pic>
      <p:pic>
        <p:nvPicPr>
          <p:cNvPr id="27654" name="Picture 6" descr="bleu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39000" y="4953000"/>
            <a:ext cx="1143000" cy="762000"/>
          </a:xfrm>
          <a:prstGeom prst="rect">
            <a:avLst/>
          </a:prstGeom>
          <a:noFill/>
        </p:spPr>
      </p:pic>
      <p:pic>
        <p:nvPicPr>
          <p:cNvPr id="27655" name="Picture 7" descr="brie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1000" y="990600"/>
            <a:ext cx="1171575" cy="1171575"/>
          </a:xfrm>
          <a:prstGeom prst="rect">
            <a:avLst/>
          </a:prstGeom>
          <a:noFill/>
        </p:spPr>
      </p:pic>
      <p:pic>
        <p:nvPicPr>
          <p:cNvPr id="27656" name="Picture 8" descr="gruyere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848600" y="609600"/>
            <a:ext cx="1123950" cy="1123950"/>
          </a:xfrm>
          <a:prstGeom prst="rect">
            <a:avLst/>
          </a:prstGeom>
          <a:noFill/>
        </p:spPr>
      </p:pic>
      <p:pic>
        <p:nvPicPr>
          <p:cNvPr id="27657" name="Picture 9" descr="portsalut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7200" y="5029200"/>
            <a:ext cx="1123950" cy="1019175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1" name="Picture 3" descr="cheeseplat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1981200"/>
            <a:ext cx="4495800" cy="4495800"/>
          </a:xfrm>
          <a:prstGeom prst="rect">
            <a:avLst/>
          </a:prstGeom>
          <a:noFill/>
        </p:spPr>
      </p:pic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8100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 err="1" smtClean="0"/>
              <a:t>l’assiette</a:t>
            </a:r>
            <a:r>
              <a:rPr lang="en-US" dirty="0" smtClean="0"/>
              <a:t> de </a:t>
            </a:r>
            <a:r>
              <a:rPr lang="en-US" dirty="0" err="1" smtClean="0"/>
              <a:t>fromages</a:t>
            </a:r>
            <a:endParaRPr lang="en-US" dirty="0"/>
          </a:p>
        </p:txBody>
      </p:sp>
      <p:pic>
        <p:nvPicPr>
          <p:cNvPr id="27652" name="Picture 4" descr="mouse_drinking_wine_cheese_lg_clr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2057400"/>
            <a:ext cx="1238250" cy="1485900"/>
          </a:xfrm>
          <a:prstGeom prst="rect">
            <a:avLst/>
          </a:prstGeom>
          <a:noFill/>
        </p:spPr>
      </p:pic>
      <p:pic>
        <p:nvPicPr>
          <p:cNvPr id="27653" name="Picture 5" descr="supermouse_lifting_cheese_lg_clr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0" y="2590800"/>
            <a:ext cx="933450" cy="1362075"/>
          </a:xfrm>
          <a:prstGeom prst="rect">
            <a:avLst/>
          </a:prstGeom>
          <a:noFill/>
        </p:spPr>
      </p:pic>
      <p:pic>
        <p:nvPicPr>
          <p:cNvPr id="27654" name="Picture 6" descr="bleu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39000" y="4953000"/>
            <a:ext cx="1143000" cy="762000"/>
          </a:xfrm>
          <a:prstGeom prst="rect">
            <a:avLst/>
          </a:prstGeom>
          <a:noFill/>
        </p:spPr>
      </p:pic>
      <p:pic>
        <p:nvPicPr>
          <p:cNvPr id="27655" name="Picture 7" descr="brie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1000" y="990600"/>
            <a:ext cx="1171575" cy="1171575"/>
          </a:xfrm>
          <a:prstGeom prst="rect">
            <a:avLst/>
          </a:prstGeom>
          <a:noFill/>
        </p:spPr>
      </p:pic>
      <p:pic>
        <p:nvPicPr>
          <p:cNvPr id="27656" name="Picture 8" descr="gruyere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848600" y="609600"/>
            <a:ext cx="1123950" cy="1123950"/>
          </a:xfrm>
          <a:prstGeom prst="rect">
            <a:avLst/>
          </a:prstGeom>
          <a:noFill/>
        </p:spPr>
      </p:pic>
      <p:pic>
        <p:nvPicPr>
          <p:cNvPr id="27657" name="Picture 9" descr="portsalut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7200" y="5029200"/>
            <a:ext cx="1123950" cy="1019175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1" name="Picture 3" descr="cheeseplat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1981200"/>
            <a:ext cx="4495800" cy="4495800"/>
          </a:xfrm>
          <a:prstGeom prst="rect">
            <a:avLst/>
          </a:prstGeom>
          <a:noFill/>
        </p:spPr>
      </p:pic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8100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par </a:t>
            </a:r>
            <a:r>
              <a:rPr lang="en-US" dirty="0" err="1" smtClean="0"/>
              <a:t>exemple</a:t>
            </a:r>
            <a:r>
              <a:rPr lang="en-US" dirty="0" smtClean="0"/>
              <a:t>, …..</a:t>
            </a:r>
            <a:endParaRPr lang="en-US" dirty="0"/>
          </a:p>
        </p:txBody>
      </p:sp>
      <p:pic>
        <p:nvPicPr>
          <p:cNvPr id="27652" name="Picture 4" descr="mouse_drinking_wine_cheese_lg_clr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2057400"/>
            <a:ext cx="1238250" cy="1485900"/>
          </a:xfrm>
          <a:prstGeom prst="rect">
            <a:avLst/>
          </a:prstGeom>
          <a:noFill/>
        </p:spPr>
      </p:pic>
      <p:pic>
        <p:nvPicPr>
          <p:cNvPr id="27653" name="Picture 5" descr="supermouse_lifting_cheese_lg_clr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0" y="2590800"/>
            <a:ext cx="933450" cy="1362075"/>
          </a:xfrm>
          <a:prstGeom prst="rect">
            <a:avLst/>
          </a:prstGeom>
          <a:noFill/>
        </p:spPr>
      </p:pic>
      <p:pic>
        <p:nvPicPr>
          <p:cNvPr id="27654" name="Picture 6" descr="bleu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39000" y="4953000"/>
            <a:ext cx="1143000" cy="762000"/>
          </a:xfrm>
          <a:prstGeom prst="rect">
            <a:avLst/>
          </a:prstGeom>
          <a:noFill/>
        </p:spPr>
      </p:pic>
      <p:pic>
        <p:nvPicPr>
          <p:cNvPr id="27655" name="Picture 7" descr="brie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1000" y="990600"/>
            <a:ext cx="1171575" cy="1171575"/>
          </a:xfrm>
          <a:prstGeom prst="rect">
            <a:avLst/>
          </a:prstGeom>
          <a:noFill/>
        </p:spPr>
      </p:pic>
      <p:pic>
        <p:nvPicPr>
          <p:cNvPr id="27656" name="Picture 8" descr="gruyere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848600" y="609600"/>
            <a:ext cx="1123950" cy="1123950"/>
          </a:xfrm>
          <a:prstGeom prst="rect">
            <a:avLst/>
          </a:prstGeom>
          <a:noFill/>
        </p:spPr>
      </p:pic>
      <p:pic>
        <p:nvPicPr>
          <p:cNvPr id="27657" name="Picture 9" descr="portsalut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7200" y="5029200"/>
            <a:ext cx="1123950" cy="1019175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1" name="Picture 3" descr="cheeseplat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1981200"/>
            <a:ext cx="4495800" cy="4495800"/>
          </a:xfrm>
          <a:prstGeom prst="rect">
            <a:avLst/>
          </a:prstGeom>
          <a:noFill/>
        </p:spPr>
      </p:pic>
      <p:pic>
        <p:nvPicPr>
          <p:cNvPr id="27652" name="Picture 4" descr="mouse_drinking_wine_cheese_lg_clr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2057400"/>
            <a:ext cx="1238250" cy="1485900"/>
          </a:xfrm>
          <a:prstGeom prst="rect">
            <a:avLst/>
          </a:prstGeom>
          <a:noFill/>
        </p:spPr>
      </p:pic>
      <p:pic>
        <p:nvPicPr>
          <p:cNvPr id="27653" name="Picture 5" descr="supermouse_lifting_cheese_lg_clr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0" y="2590800"/>
            <a:ext cx="933450" cy="1362075"/>
          </a:xfrm>
          <a:prstGeom prst="rect">
            <a:avLst/>
          </a:prstGeom>
          <a:noFill/>
        </p:spPr>
      </p:pic>
      <p:pic>
        <p:nvPicPr>
          <p:cNvPr id="27654" name="Picture 6" descr="bleu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39000" y="4953000"/>
            <a:ext cx="1143000" cy="762000"/>
          </a:xfrm>
          <a:prstGeom prst="rect">
            <a:avLst/>
          </a:prstGeom>
          <a:noFill/>
        </p:spPr>
      </p:pic>
      <p:pic>
        <p:nvPicPr>
          <p:cNvPr id="27655" name="Picture 7" descr="brie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1000" y="990600"/>
            <a:ext cx="1171575" cy="1171575"/>
          </a:xfrm>
          <a:prstGeom prst="rect">
            <a:avLst/>
          </a:prstGeom>
          <a:noFill/>
        </p:spPr>
      </p:pic>
      <p:pic>
        <p:nvPicPr>
          <p:cNvPr id="27656" name="Picture 8" descr="gruyere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848600" y="609600"/>
            <a:ext cx="1123950" cy="1123950"/>
          </a:xfrm>
          <a:prstGeom prst="rect">
            <a:avLst/>
          </a:prstGeom>
          <a:noFill/>
        </p:spPr>
      </p:pic>
      <p:pic>
        <p:nvPicPr>
          <p:cNvPr id="27657" name="Picture 9" descr="portsalut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7200" y="5029200"/>
            <a:ext cx="1123950" cy="1019175"/>
          </a:xfrm>
          <a:prstGeom prst="rect">
            <a:avLst/>
          </a:prstGeom>
          <a:noFill/>
        </p:spPr>
      </p:pic>
      <p:sp>
        <p:nvSpPr>
          <p:cNvPr id="27658" name="Text Box 10"/>
          <p:cNvSpPr txBox="1">
            <a:spLocks noChangeArrowheads="1"/>
          </p:cNvSpPr>
          <p:nvPr/>
        </p:nvSpPr>
        <p:spPr bwMode="auto">
          <a:xfrm>
            <a:off x="457200" y="6096000"/>
            <a:ext cx="144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latin typeface="Times New Roman" pitchFamily="18" charset="0"/>
              </a:rPr>
              <a:t>Port salut</a:t>
            </a:r>
          </a:p>
        </p:txBody>
      </p:sp>
      <p:sp>
        <p:nvSpPr>
          <p:cNvPr id="27659" name="Text Box 11"/>
          <p:cNvSpPr txBox="1">
            <a:spLocks noChangeArrowheads="1"/>
          </p:cNvSpPr>
          <p:nvPr/>
        </p:nvSpPr>
        <p:spPr bwMode="auto">
          <a:xfrm>
            <a:off x="457200" y="2209800"/>
            <a:ext cx="914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latin typeface="Times New Roman" pitchFamily="18" charset="0"/>
              </a:rPr>
              <a:t>brie</a:t>
            </a:r>
          </a:p>
        </p:txBody>
      </p:sp>
      <p:sp>
        <p:nvSpPr>
          <p:cNvPr id="27660" name="Text Box 12"/>
          <p:cNvSpPr txBox="1">
            <a:spLocks noChangeArrowheads="1"/>
          </p:cNvSpPr>
          <p:nvPr/>
        </p:nvSpPr>
        <p:spPr bwMode="auto">
          <a:xfrm>
            <a:off x="7772400" y="17526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latin typeface="Times New Roman" pitchFamily="18" charset="0"/>
              </a:rPr>
              <a:t>gruyères</a:t>
            </a:r>
          </a:p>
        </p:txBody>
      </p:sp>
      <p:sp>
        <p:nvSpPr>
          <p:cNvPr id="27661" name="Text Box 13"/>
          <p:cNvSpPr txBox="1">
            <a:spLocks noChangeArrowheads="1"/>
          </p:cNvSpPr>
          <p:nvPr/>
        </p:nvSpPr>
        <p:spPr bwMode="auto">
          <a:xfrm>
            <a:off x="7239000" y="5791200"/>
            <a:ext cx="914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latin typeface="Times New Roman" pitchFamily="18" charset="0"/>
              </a:rPr>
              <a:t>bleu</a:t>
            </a:r>
          </a:p>
        </p:txBody>
      </p:sp>
      <p:sp>
        <p:nvSpPr>
          <p:cNvPr id="15" name="Text Box 13"/>
          <p:cNvSpPr txBox="1">
            <a:spLocks noChangeArrowheads="1"/>
          </p:cNvSpPr>
          <p:nvPr/>
        </p:nvSpPr>
        <p:spPr bwMode="auto">
          <a:xfrm>
            <a:off x="3962400" y="5943600"/>
            <a:ext cx="1600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 smtClean="0">
                <a:latin typeface="Times New Roman" pitchFamily="18" charset="0"/>
              </a:rPr>
              <a:t>camembert</a:t>
            </a:r>
            <a:endParaRPr lang="en-US" sz="2400" dirty="0">
              <a:latin typeface="Times New Roman" pitchFamily="18" charset="0"/>
            </a:endParaRPr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45720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Ou</a:t>
            </a:r>
            <a:r>
              <a:rPr lang="en-US" dirty="0" smtClean="0"/>
              <a:t> un dessert </a:t>
            </a:r>
            <a:r>
              <a:rPr lang="en-US" dirty="0" err="1" smtClean="0"/>
              <a:t>spécial</a:t>
            </a:r>
            <a:r>
              <a:rPr lang="en-US" dirty="0" smtClean="0"/>
              <a:t> </a:t>
            </a:r>
            <a:r>
              <a:rPr lang="en-US" dirty="0" err="1" smtClean="0"/>
              <a:t>comme</a:t>
            </a:r>
            <a:r>
              <a:rPr lang="en-US" dirty="0" smtClean="0"/>
              <a:t>….</a:t>
            </a:r>
            <a:endParaRPr lang="en-US" dirty="0"/>
          </a:p>
        </p:txBody>
      </p:sp>
      <p:pic>
        <p:nvPicPr>
          <p:cNvPr id="29701" name="Picture 5" descr="creme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600200"/>
            <a:ext cx="2971800" cy="2243138"/>
          </a:xfrm>
          <a:prstGeom prst="rect">
            <a:avLst/>
          </a:prstGeom>
          <a:noFill/>
        </p:spPr>
      </p:pic>
      <p:pic>
        <p:nvPicPr>
          <p:cNvPr id="8" name="Picture 4" descr="millefeuill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4191000"/>
            <a:ext cx="2122714" cy="1857375"/>
          </a:xfrm>
          <a:prstGeom prst="rect">
            <a:avLst/>
          </a:prstGeom>
          <a:noFill/>
        </p:spPr>
      </p:pic>
      <p:pic>
        <p:nvPicPr>
          <p:cNvPr id="11" name="Picture 4" descr="religieusecaf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4191000"/>
            <a:ext cx="2133600" cy="2133600"/>
          </a:xfrm>
          <a:prstGeom prst="rect">
            <a:avLst/>
          </a:prstGeom>
          <a:noFill/>
        </p:spPr>
      </p:pic>
      <p:pic>
        <p:nvPicPr>
          <p:cNvPr id="12" name="Picture 11" descr="gateau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48200" y="1295400"/>
            <a:ext cx="3327400" cy="2553586"/>
          </a:xfrm>
          <a:prstGeom prst="rect">
            <a:avLst/>
          </a:prstGeom>
        </p:spPr>
      </p:pic>
      <p:pic>
        <p:nvPicPr>
          <p:cNvPr id="5122" name="Picture 2" descr="C:\Users\Phyllis\AppData\Local\Microsoft\Windows\Temporary Internet Files\Content.IE5\81EWQ513\MC900110873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62400" y="4419600"/>
            <a:ext cx="1662379" cy="1562710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534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Le crème caramel, du </a:t>
            </a:r>
            <a:r>
              <a:rPr lang="en-US" dirty="0" err="1" smtClean="0"/>
              <a:t>gâteau</a:t>
            </a:r>
            <a:r>
              <a:rPr lang="en-US" dirty="0" smtClean="0"/>
              <a:t>, </a:t>
            </a:r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religieuse</a:t>
            </a:r>
            <a:r>
              <a:rPr lang="en-US" dirty="0" smtClean="0"/>
              <a:t>, de la glace, un mille-</a:t>
            </a:r>
            <a:r>
              <a:rPr lang="en-US" dirty="0" err="1" smtClean="0"/>
              <a:t>feuille</a:t>
            </a:r>
            <a:endParaRPr lang="en-US" dirty="0"/>
          </a:p>
        </p:txBody>
      </p:sp>
      <p:pic>
        <p:nvPicPr>
          <p:cNvPr id="29701" name="Picture 5" descr="creme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600200"/>
            <a:ext cx="2971800" cy="2243138"/>
          </a:xfrm>
          <a:prstGeom prst="rect">
            <a:avLst/>
          </a:prstGeom>
          <a:noFill/>
        </p:spPr>
      </p:pic>
      <p:pic>
        <p:nvPicPr>
          <p:cNvPr id="8" name="Picture 4" descr="millefeuill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4191000"/>
            <a:ext cx="2122714" cy="1857375"/>
          </a:xfrm>
          <a:prstGeom prst="rect">
            <a:avLst/>
          </a:prstGeom>
          <a:noFill/>
        </p:spPr>
      </p:pic>
      <p:pic>
        <p:nvPicPr>
          <p:cNvPr id="11" name="Picture 4" descr="religieusecaf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4191000"/>
            <a:ext cx="2133600" cy="2133600"/>
          </a:xfrm>
          <a:prstGeom prst="rect">
            <a:avLst/>
          </a:prstGeom>
          <a:noFill/>
        </p:spPr>
      </p:pic>
      <p:pic>
        <p:nvPicPr>
          <p:cNvPr id="12" name="Picture 11" descr="gateau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48200" y="1295400"/>
            <a:ext cx="3327400" cy="2553586"/>
          </a:xfrm>
          <a:prstGeom prst="rect">
            <a:avLst/>
          </a:prstGeom>
        </p:spPr>
      </p:pic>
      <p:pic>
        <p:nvPicPr>
          <p:cNvPr id="5122" name="Picture 2" descr="C:\Users\Phyllis\AppData\Local\Microsoft\Windows\Temporary Internet Files\Content.IE5\81EWQ513\MC900110873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62400" y="4419600"/>
            <a:ext cx="1662379" cy="1562710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Vers</a:t>
            </a:r>
            <a:r>
              <a:rPr lang="en-US" dirty="0" smtClean="0"/>
              <a:t> 7h, on </a:t>
            </a:r>
            <a:r>
              <a:rPr lang="en-US" dirty="0" err="1" smtClean="0"/>
              <a:t>prend</a:t>
            </a:r>
            <a:r>
              <a:rPr lang="en-US" dirty="0" smtClean="0"/>
              <a:t>…..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724400" y="5562600"/>
            <a:ext cx="4114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" name="Picture 8" descr="omelett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1295400"/>
            <a:ext cx="3503621" cy="2590800"/>
          </a:xfrm>
          <a:prstGeom prst="rect">
            <a:avLst/>
          </a:prstGeom>
        </p:spPr>
      </p:pic>
      <p:pic>
        <p:nvPicPr>
          <p:cNvPr id="11" name="Picture 10" descr="souffle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24400" y="1447800"/>
            <a:ext cx="3447739" cy="2286000"/>
          </a:xfrm>
          <a:prstGeom prst="rect">
            <a:avLst/>
          </a:prstGeom>
        </p:spPr>
      </p:pic>
      <p:pic>
        <p:nvPicPr>
          <p:cNvPr id="12" name="Picture 11" descr="quiche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33600" y="3962400"/>
            <a:ext cx="3599552" cy="2685819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</a:t>
            </a:r>
            <a:r>
              <a:rPr lang="en-US" dirty="0" err="1" smtClean="0"/>
              <a:t>dîner</a:t>
            </a:r>
            <a:endParaRPr lang="en-US" dirty="0"/>
          </a:p>
        </p:txBody>
      </p:sp>
      <p:pic>
        <p:nvPicPr>
          <p:cNvPr id="9" name="Picture 8" descr="omelett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1295400"/>
            <a:ext cx="3503621" cy="2590800"/>
          </a:xfrm>
          <a:prstGeom prst="rect">
            <a:avLst/>
          </a:prstGeom>
        </p:spPr>
      </p:pic>
      <p:pic>
        <p:nvPicPr>
          <p:cNvPr id="11" name="Picture 10" descr="souffle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24400" y="1447800"/>
            <a:ext cx="3447739" cy="2286000"/>
          </a:xfrm>
          <a:prstGeom prst="rect">
            <a:avLst/>
          </a:prstGeom>
        </p:spPr>
      </p:pic>
      <p:pic>
        <p:nvPicPr>
          <p:cNvPr id="12" name="Picture 11" descr="quiche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67000" y="3886200"/>
            <a:ext cx="3599552" cy="2685819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Avant</a:t>
            </a:r>
            <a:r>
              <a:rPr lang="en-US" dirty="0" smtClean="0"/>
              <a:t> de manger, on </a:t>
            </a:r>
            <a:r>
              <a:rPr lang="en-US" dirty="0" err="1" smtClean="0"/>
              <a:t>dit</a:t>
            </a:r>
            <a:r>
              <a:rPr lang="en-US" dirty="0" smtClean="0"/>
              <a:t>……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petit </a:t>
            </a:r>
            <a:r>
              <a:rPr lang="en-US" dirty="0" err="1" smtClean="0"/>
              <a:t>déjeuner</a:t>
            </a:r>
            <a:endParaRPr lang="en-US" dirty="0"/>
          </a:p>
        </p:txBody>
      </p:sp>
      <p:pic>
        <p:nvPicPr>
          <p:cNvPr id="4" name="Content Placeholder 3" descr="french_breakfas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62200" y="1676400"/>
            <a:ext cx="4358521" cy="3200400"/>
          </a:xfr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4648200" y="4953000"/>
            <a:ext cx="4114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Avant</a:t>
            </a:r>
            <a:r>
              <a:rPr lang="en-US" dirty="0" smtClean="0"/>
              <a:t> de manger, on </a:t>
            </a:r>
            <a:r>
              <a:rPr lang="en-US" dirty="0" err="1" smtClean="0"/>
              <a:t>dit</a:t>
            </a:r>
            <a:r>
              <a:rPr lang="en-US" smtClean="0"/>
              <a:t>……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8800" dirty="0" smtClean="0"/>
              <a:t>Bon Appétit</a:t>
            </a:r>
            <a:endParaRPr lang="en-US" sz="8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Pour le </a:t>
            </a:r>
            <a:r>
              <a:rPr lang="en-US" dirty="0" err="1" smtClean="0"/>
              <a:t>p’tit</a:t>
            </a:r>
            <a:r>
              <a:rPr lang="en-US" dirty="0" smtClean="0"/>
              <a:t> </a:t>
            </a:r>
            <a:r>
              <a:rPr lang="en-US" dirty="0" err="1" smtClean="0"/>
              <a:t>déj</a:t>
            </a:r>
            <a:r>
              <a:rPr lang="en-US" dirty="0" smtClean="0"/>
              <a:t>, on </a:t>
            </a:r>
            <a:r>
              <a:rPr lang="en-US" dirty="0" err="1" smtClean="0"/>
              <a:t>prend</a:t>
            </a:r>
            <a:r>
              <a:rPr lang="en-US" dirty="0" smtClean="0"/>
              <a:t>…</a:t>
            </a:r>
            <a:endParaRPr lang="en-US" dirty="0"/>
          </a:p>
        </p:txBody>
      </p:sp>
      <p:pic>
        <p:nvPicPr>
          <p:cNvPr id="9" name="Content Placeholder 8" descr="tartine1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00200" y="1371600"/>
            <a:ext cx="5334000" cy="3641481"/>
          </a:xfr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533400" y="4953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tartine</a:t>
            </a:r>
            <a:endParaRPr lang="en-US" dirty="0"/>
          </a:p>
        </p:txBody>
      </p:sp>
      <p:pic>
        <p:nvPicPr>
          <p:cNvPr id="9" name="Content Placeholder 8" descr="tartine1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00200" y="1371600"/>
            <a:ext cx="5334000" cy="3641481"/>
          </a:xfr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533400" y="4953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Et </a:t>
            </a:r>
            <a:r>
              <a:rPr lang="en-US" dirty="0" err="1" smtClean="0"/>
              <a:t>comme</a:t>
            </a:r>
            <a:r>
              <a:rPr lang="en-US" dirty="0" smtClean="0"/>
              <a:t> </a:t>
            </a:r>
            <a:r>
              <a:rPr lang="en-US" dirty="0" err="1" smtClean="0"/>
              <a:t>boisson</a:t>
            </a:r>
            <a:r>
              <a:rPr lang="en-US" dirty="0" smtClean="0"/>
              <a:t> </a:t>
            </a:r>
            <a:r>
              <a:rPr lang="en-US" dirty="0" err="1" smtClean="0"/>
              <a:t>chaude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276600" y="4953000"/>
            <a:ext cx="5486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Picture 7" descr="cafe_au_lait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90600" y="1905000"/>
            <a:ext cx="4229100" cy="3171825"/>
          </a:xfrm>
          <a:prstGeom prst="rect">
            <a:avLst/>
          </a:prstGeom>
        </p:spPr>
      </p:pic>
      <p:pic>
        <p:nvPicPr>
          <p:cNvPr id="12" name="Picture 11" descr="1_1271093939_chocolat-chaud-suiss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91200" y="2057400"/>
            <a:ext cx="2115512" cy="2819400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Le café au </a:t>
            </a:r>
            <a:r>
              <a:rPr lang="en-US" dirty="0" err="1" smtClean="0"/>
              <a:t>lait</a:t>
            </a:r>
            <a:r>
              <a:rPr lang="en-US" dirty="0" smtClean="0"/>
              <a:t> et Le </a:t>
            </a:r>
            <a:r>
              <a:rPr lang="en-US" dirty="0" err="1" smtClean="0"/>
              <a:t>chocolat</a:t>
            </a:r>
            <a:r>
              <a:rPr lang="en-US" dirty="0" smtClean="0"/>
              <a:t> </a:t>
            </a:r>
            <a:r>
              <a:rPr lang="en-US" dirty="0" err="1" smtClean="0"/>
              <a:t>chaud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276600" y="4953000"/>
            <a:ext cx="5486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Picture 7" descr="cafe_au_lait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90600" y="1905000"/>
            <a:ext cx="4229100" cy="3171825"/>
          </a:xfrm>
          <a:prstGeom prst="rect">
            <a:avLst/>
          </a:prstGeom>
        </p:spPr>
      </p:pic>
      <p:pic>
        <p:nvPicPr>
          <p:cNvPr id="12" name="Picture 11" descr="1_1271093939_chocolat-chaud-suiss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91200" y="2057400"/>
            <a:ext cx="2115512" cy="2819400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Et </a:t>
            </a:r>
            <a:r>
              <a:rPr lang="en-US" dirty="0" err="1" smtClean="0"/>
              <a:t>quelquefois</a:t>
            </a:r>
            <a:r>
              <a:rPr lang="en-US" dirty="0" smtClean="0"/>
              <a:t>…</a:t>
            </a:r>
            <a:endParaRPr lang="en-US" dirty="0"/>
          </a:p>
        </p:txBody>
      </p:sp>
      <p:pic>
        <p:nvPicPr>
          <p:cNvPr id="4" name="Content Placeholder 3" descr="french_breakfas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r="35044" b="49134"/>
          <a:stretch>
            <a:fillRect/>
          </a:stretch>
        </p:blipFill>
        <p:spPr>
          <a:xfrm>
            <a:off x="457200" y="1676400"/>
            <a:ext cx="3975653" cy="2286000"/>
          </a:xfr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2362200" y="4953000"/>
            <a:ext cx="6400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Content Placeholder 5" descr="cornflakes4001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19600" y="3505200"/>
            <a:ext cx="4442429" cy="2743200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193</Words>
  <Application>Microsoft Office PowerPoint</Application>
  <PresentationFormat>On-screen Show (4:3)</PresentationFormat>
  <Paragraphs>49</Paragraphs>
  <Slides>40</Slides>
  <Notes>0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Office Theme</vt:lpstr>
      <vt:lpstr>Un repas à la française Vocab practice: Les repas</vt:lpstr>
      <vt:lpstr>Les repas</vt:lpstr>
      <vt:lpstr>Le matin, on prend…</vt:lpstr>
      <vt:lpstr>Le petit déjeuner</vt:lpstr>
      <vt:lpstr>Pour le p’tit déj, on prend…</vt:lpstr>
      <vt:lpstr>La tartine</vt:lpstr>
      <vt:lpstr>Et comme boisson chaude…</vt:lpstr>
      <vt:lpstr>Le café au lait et Le chocolat chaud</vt:lpstr>
      <vt:lpstr>Et quelquefois…</vt:lpstr>
      <vt:lpstr>des  croissants et des céréales</vt:lpstr>
      <vt:lpstr>Et comme boisson froide…</vt:lpstr>
      <vt:lpstr>Du jus d’orange du jus de pomme du jus de pamplemousse</vt:lpstr>
      <vt:lpstr>A midi, on prend….</vt:lpstr>
      <vt:lpstr>Le déjeuner</vt:lpstr>
      <vt:lpstr>On commence avec….</vt:lpstr>
      <vt:lpstr>L’entrée</vt:lpstr>
      <vt:lpstr>Par exemple…..</vt:lpstr>
      <vt:lpstr>Du pâté,  des crudités,  des escargots,  du saucisson,  de la soupe</vt:lpstr>
      <vt:lpstr>Et après l’entrée, ……</vt:lpstr>
      <vt:lpstr>Le plat principal</vt:lpstr>
      <vt:lpstr>Le plat principal consiste de….</vt:lpstr>
      <vt:lpstr>La viande, la volaille ou le poisson</vt:lpstr>
      <vt:lpstr>Avec….</vt:lpstr>
      <vt:lpstr>Des légumes</vt:lpstr>
      <vt:lpstr>Et après le plat principal, possiblement…..</vt:lpstr>
      <vt:lpstr>Une salade verte</vt:lpstr>
      <vt:lpstr>Finalement, c’est le moment pour…..</vt:lpstr>
      <vt:lpstr>Le dessert</vt:lpstr>
      <vt:lpstr>Le dessert typique, c’est….</vt:lpstr>
      <vt:lpstr>Un fruit</vt:lpstr>
      <vt:lpstr> quelquefois, on a ….</vt:lpstr>
      <vt:lpstr> l’assiette de fromages</vt:lpstr>
      <vt:lpstr> par exemple, …..</vt:lpstr>
      <vt:lpstr>Slide 34</vt:lpstr>
      <vt:lpstr>Ou un dessert spécial comme….</vt:lpstr>
      <vt:lpstr>Le crème caramel, du gâteau, une religieuse, de la glace, un mille-feuille</vt:lpstr>
      <vt:lpstr>Vers 7h, on prend…..</vt:lpstr>
      <vt:lpstr>Le dîner</vt:lpstr>
      <vt:lpstr>Avant de manger, on dit……</vt:lpstr>
      <vt:lpstr>Avant de manger, on dit……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 repas à la française Vpocab practice</dc:title>
  <dc:creator>Phyllis</dc:creator>
  <cp:lastModifiedBy>Phyllis</cp:lastModifiedBy>
  <cp:revision>27</cp:revision>
  <dcterms:created xsi:type="dcterms:W3CDTF">2013-11-16T11:05:04Z</dcterms:created>
  <dcterms:modified xsi:type="dcterms:W3CDTF">2013-11-16T11:43:50Z</dcterms:modified>
</cp:coreProperties>
</file>